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embeddedFontLst>
    <p:embeddedFont>
      <p:font typeface="Fira Mono Medium" panose="020B0609050000020004" pitchFamily="49" charset="0"/>
      <p:regular r:id="rId14"/>
    </p:embeddedFont>
    <p:embeddedFont>
      <p:font typeface="Fira Sans" panose="020B0503050000020004" pitchFamily="34" charset="0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905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719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491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870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13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867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649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474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60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402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906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43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8414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089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12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527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956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906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101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295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7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9106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480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79846" y="25697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dirty="0">
                <a:solidFill>
                  <a:srgbClr val="FF6BD8"/>
                </a:solidFill>
                <a:latin typeface="Fira Mono Light"/>
                <a:ea typeface="Fira Mono Medium" pitchFamily="34" charset="-122"/>
                <a:cs typeface="Fira Mono Medium" pitchFamily="34" charset="-120"/>
              </a:rPr>
              <a:t>AI StudyBuddy</a:t>
            </a:r>
            <a:endParaRPr lang="en-US" sz="5400" dirty="0">
              <a:latin typeface="Fira Mono Ligh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618667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5400" dirty="0">
                <a:solidFill>
                  <a:srgbClr val="FBF3FA"/>
                </a:solidFill>
                <a:latin typeface="Fira Mono Light"/>
                <a:ea typeface="Fira Mono Medium" pitchFamily="34" charset="-122"/>
                <a:cs typeface="Fira Mono Medium" pitchFamily="34" charset="-120"/>
              </a:rPr>
              <a:t>Your Personalized AI Mentor for Competitive Exams</a:t>
            </a:r>
            <a:endParaRPr lang="en-US" sz="5400" dirty="0">
              <a:latin typeface="Fira Mono Ligh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002292" y="5092779"/>
            <a:ext cx="46258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800" dirty="0">
                <a:solidFill>
                  <a:srgbClr val="FBF3FA"/>
                </a:solidFill>
                <a:latin typeface="Fira Mono Light"/>
                <a:ea typeface="Fira Mono Medium" pitchFamily="34" charset="-122"/>
                <a:cs typeface="Fira Mono Medium" pitchFamily="34" charset="-120"/>
              </a:rPr>
              <a:t>Team BIT BUSTERS </a:t>
            </a:r>
            <a:endParaRPr lang="en-US" sz="4800" dirty="0">
              <a:latin typeface="Fira Mon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6374" y="107692"/>
            <a:ext cx="7877651" cy="512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Future Scope: Expanding Horizons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3" y="769263"/>
            <a:ext cx="6540579" cy="654057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519" y="1369278"/>
            <a:ext cx="246102" cy="3076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56244" y="1360984"/>
            <a:ext cx="246042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Expand to More Exams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056245" y="1815346"/>
            <a:ext cx="600729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Covering a broader range of competitive exams across different fields.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519" y="2380595"/>
            <a:ext cx="246102" cy="3076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56245" y="2406253"/>
            <a:ext cx="3567470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AI-Based Mock Test Evaluation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8056245" y="2826663"/>
            <a:ext cx="600729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analytics for comprehensive test performance review.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519" y="3391912"/>
            <a:ext cx="246102" cy="3076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56245" y="3417570"/>
            <a:ext cx="2583418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Gamification Features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056245" y="3837980"/>
            <a:ext cx="600729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Introducing leaderboards, streaks, and rewards to boost engagement.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519" y="4403229"/>
            <a:ext cx="246102" cy="3076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056245" y="4428887"/>
            <a:ext cx="246042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Offline-First Access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056245" y="4849297"/>
            <a:ext cx="6007298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continuous learning for rural learners with limited internet connectivity.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2053717" y="7557667"/>
            <a:ext cx="10438567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AI StudyBuddy: Smarter Prep. Better Results. With AI.</a:t>
            </a:r>
            <a:endParaRPr lang="en-US" sz="2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EA2BC-F8FF-A3A9-470B-45D21BC1C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4" t="14890" r="3637" b="17588"/>
          <a:stretch>
            <a:fillRect/>
          </a:stretch>
        </p:blipFill>
        <p:spPr>
          <a:xfrm>
            <a:off x="0" y="111513"/>
            <a:ext cx="14630400" cy="8017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5404D-E73F-238D-3054-7FBF49A9765D}"/>
              </a:ext>
            </a:extLst>
          </p:cNvPr>
          <p:cNvSpPr txBox="1"/>
          <p:nvPr/>
        </p:nvSpPr>
        <p:spPr>
          <a:xfrm>
            <a:off x="847492" y="6099717"/>
            <a:ext cx="60439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Smarter Prep. Better Results.</a:t>
            </a:r>
          </a:p>
          <a:p>
            <a:pPr algn="ctr"/>
            <a:r>
              <a:rPr lang="en-US" sz="2400" dirty="0"/>
              <a:t>With AI.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220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165" y="441127"/>
            <a:ext cx="12751951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Challenge: Hurdles for Competitive Exam Aspirants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9" y="1363504"/>
            <a:ext cx="6558082" cy="655808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18440" y="1363504"/>
            <a:ext cx="6558082" cy="1034058"/>
          </a:xfrm>
          <a:prstGeom prst="roundRect">
            <a:avLst>
              <a:gd name="adj" fmla="val 2327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18440" y="1363504"/>
            <a:ext cx="91440" cy="1034058"/>
          </a:xfrm>
          <a:prstGeom prst="roundRect">
            <a:avLst>
              <a:gd name="adj" fmla="val 26318"/>
            </a:avLst>
          </a:prstGeom>
          <a:solidFill>
            <a:srgbClr val="FF6BD8"/>
          </a:solidFill>
          <a:ln/>
        </p:spPr>
      </p:sp>
      <p:sp>
        <p:nvSpPr>
          <p:cNvPr id="6" name="Text 3"/>
          <p:cNvSpPr/>
          <p:nvPr/>
        </p:nvSpPr>
        <p:spPr>
          <a:xfrm>
            <a:off x="7793117" y="1546741"/>
            <a:ext cx="252483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Overwhelming Syllabus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793117" y="1957745"/>
            <a:ext cx="610016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Vast and disorganized content creates significant stress.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518440" y="2557939"/>
            <a:ext cx="6558082" cy="1034058"/>
          </a:xfrm>
          <a:prstGeom prst="roundRect">
            <a:avLst>
              <a:gd name="adj" fmla="val 2327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18440" y="2557939"/>
            <a:ext cx="91440" cy="1034058"/>
          </a:xfrm>
          <a:prstGeom prst="roundRect">
            <a:avLst>
              <a:gd name="adj" fmla="val 26318"/>
            </a:avLst>
          </a:prstGeom>
          <a:solidFill>
            <a:srgbClr val="FF6BD8"/>
          </a:solidFill>
          <a:ln/>
        </p:spPr>
      </p:sp>
      <p:sp>
        <p:nvSpPr>
          <p:cNvPr id="10" name="Text 7"/>
          <p:cNvSpPr/>
          <p:nvPr/>
        </p:nvSpPr>
        <p:spPr>
          <a:xfrm>
            <a:off x="7793117" y="2741176"/>
            <a:ext cx="312598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Lack of Structured Roadmap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793117" y="3152180"/>
            <a:ext cx="610016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Students struggle to define clear, effective study paths.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7518440" y="3752374"/>
            <a:ext cx="6558082" cy="1034058"/>
          </a:xfrm>
          <a:prstGeom prst="roundRect">
            <a:avLst>
              <a:gd name="adj" fmla="val 2327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18440" y="3752374"/>
            <a:ext cx="91440" cy="1034058"/>
          </a:xfrm>
          <a:prstGeom prst="roundRect">
            <a:avLst>
              <a:gd name="adj" fmla="val 26318"/>
            </a:avLst>
          </a:prstGeom>
          <a:solidFill>
            <a:srgbClr val="FF6BD8"/>
          </a:solidFill>
          <a:ln/>
        </p:spPr>
      </p:sp>
      <p:sp>
        <p:nvSpPr>
          <p:cNvPr id="14" name="Text 11"/>
          <p:cNvSpPr/>
          <p:nvPr/>
        </p:nvSpPr>
        <p:spPr>
          <a:xfrm>
            <a:off x="7793117" y="3935611"/>
            <a:ext cx="348674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Limited Personalized Guidance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793117" y="4346615"/>
            <a:ext cx="610016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Generic coaching often fails to address individual learning needs.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518440" y="4946809"/>
            <a:ext cx="6558082" cy="1034058"/>
          </a:xfrm>
          <a:prstGeom prst="roundRect">
            <a:avLst>
              <a:gd name="adj" fmla="val 2327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518440" y="4946809"/>
            <a:ext cx="91440" cy="1034058"/>
          </a:xfrm>
          <a:prstGeom prst="roundRect">
            <a:avLst>
              <a:gd name="adj" fmla="val 26318"/>
            </a:avLst>
          </a:prstGeom>
          <a:solidFill>
            <a:srgbClr val="FF6BD8"/>
          </a:solidFill>
          <a:ln/>
        </p:spPr>
      </p:sp>
      <p:sp>
        <p:nvSpPr>
          <p:cNvPr id="18" name="Text 15"/>
          <p:cNvSpPr/>
          <p:nvPr/>
        </p:nvSpPr>
        <p:spPr>
          <a:xfrm>
            <a:off x="7793117" y="5130046"/>
            <a:ext cx="348674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Expensive Coaching Dependency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793117" y="5541050"/>
            <a:ext cx="610016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 costs exclude many deserving students from quality preparation.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7518440" y="6141244"/>
            <a:ext cx="6558082" cy="1034058"/>
          </a:xfrm>
          <a:prstGeom prst="roundRect">
            <a:avLst>
              <a:gd name="adj" fmla="val 2327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7518440" y="6141244"/>
            <a:ext cx="91440" cy="1034058"/>
          </a:xfrm>
          <a:prstGeom prst="roundRect">
            <a:avLst>
              <a:gd name="adj" fmla="val 26318"/>
            </a:avLst>
          </a:prstGeom>
          <a:solidFill>
            <a:srgbClr val="FF6BD8"/>
          </a:solidFill>
          <a:ln/>
        </p:spPr>
      </p:sp>
      <p:sp>
        <p:nvSpPr>
          <p:cNvPr id="22" name="Text 19"/>
          <p:cNvSpPr/>
          <p:nvPr/>
        </p:nvSpPr>
        <p:spPr>
          <a:xfrm>
            <a:off x="7793117" y="6324481"/>
            <a:ext cx="37271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Bilingual (Hindi + English) Gap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7793117" y="6735485"/>
            <a:ext cx="610016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significant barrier for non-English speaking aspirants.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5378" y="483632"/>
            <a:ext cx="12399526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Our Inspiration: Democratizing Exam Preparation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53" y="1494949"/>
            <a:ext cx="6485096" cy="64850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01213" y="1494949"/>
            <a:ext cx="6221254" cy="1319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"Every student deserves access to personalized, affordable, and high-quality exam preparation, regardless of their background or language."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7537371" y="1494949"/>
            <a:ext cx="22860" cy="1319213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6" name="Text 3"/>
          <p:cNvSpPr/>
          <p:nvPr/>
        </p:nvSpPr>
        <p:spPr>
          <a:xfrm>
            <a:off x="7537371" y="3012043"/>
            <a:ext cx="6485096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core belief fueled our motivation to build AI StudyBuddy — a smart, bilingual AI mentor accessible to all, breaking down barriers to educational success.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4593" y="366713"/>
            <a:ext cx="7801094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AI StudyBuddy: Your AI-Powered Solution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6725" y="1103471"/>
            <a:ext cx="6685836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StudyBuddy is an intelligent, AI-powered platform designed to revolutionize competitive exam preparation for aspirants. We integrate cutting-edge technology to offer a truly personalized learning experience.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66725" y="1680210"/>
            <a:ext cx="6685836" cy="1355169"/>
          </a:xfrm>
          <a:prstGeom prst="roundRect">
            <a:avLst>
              <a:gd name="adj" fmla="val 1476"/>
            </a:avLst>
          </a:prstGeom>
          <a:solidFill>
            <a:srgbClr val="2E2E2F"/>
          </a:solidFill>
          <a:ln/>
        </p:spPr>
      </p:sp>
      <p:sp>
        <p:nvSpPr>
          <p:cNvPr id="5" name="Shape 3"/>
          <p:cNvSpPr/>
          <p:nvPr/>
        </p:nvSpPr>
        <p:spPr>
          <a:xfrm>
            <a:off x="600075" y="1813560"/>
            <a:ext cx="400050" cy="400050"/>
          </a:xfrm>
          <a:prstGeom prst="roundRect">
            <a:avLst>
              <a:gd name="adj" fmla="val 22854857"/>
            </a:avLst>
          </a:prstGeom>
          <a:solidFill>
            <a:srgbClr val="FF6BD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9" y="1901071"/>
            <a:ext cx="180023" cy="2250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00075" y="2346960"/>
            <a:ext cx="209883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Instant Doubt Solving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00075" y="2688669"/>
            <a:ext cx="641913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Get step-by-step solutions for any query.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466725" y="3168729"/>
            <a:ext cx="6685836" cy="1355169"/>
          </a:xfrm>
          <a:prstGeom prst="roundRect">
            <a:avLst>
              <a:gd name="adj" fmla="val 1476"/>
            </a:avLst>
          </a:prstGeom>
          <a:solidFill>
            <a:srgbClr val="2E2E2F"/>
          </a:solidFill>
          <a:ln/>
        </p:spPr>
      </p:sp>
      <p:sp>
        <p:nvSpPr>
          <p:cNvPr id="10" name="Shape 7"/>
          <p:cNvSpPr/>
          <p:nvPr/>
        </p:nvSpPr>
        <p:spPr>
          <a:xfrm>
            <a:off x="600075" y="3302079"/>
            <a:ext cx="400050" cy="400050"/>
          </a:xfrm>
          <a:prstGeom prst="roundRect">
            <a:avLst>
              <a:gd name="adj" fmla="val 22854857"/>
            </a:avLst>
          </a:prstGeom>
          <a:solidFill>
            <a:srgbClr val="FF6BD8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89" y="3389590"/>
            <a:ext cx="180023" cy="22502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00075" y="3835479"/>
            <a:ext cx="259853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Personalized Study Roadmap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0075" y="4177189"/>
            <a:ext cx="641913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Dynamic planning and progress tracking tailored for you.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466725" y="4657249"/>
            <a:ext cx="6685836" cy="1355169"/>
          </a:xfrm>
          <a:prstGeom prst="roundRect">
            <a:avLst>
              <a:gd name="adj" fmla="val 1476"/>
            </a:avLst>
          </a:prstGeom>
          <a:solidFill>
            <a:srgbClr val="2E2E2F"/>
          </a:solidFill>
          <a:ln/>
        </p:spPr>
      </p:sp>
      <p:sp>
        <p:nvSpPr>
          <p:cNvPr id="15" name="Shape 11"/>
          <p:cNvSpPr/>
          <p:nvPr/>
        </p:nvSpPr>
        <p:spPr>
          <a:xfrm>
            <a:off x="600075" y="4790599"/>
            <a:ext cx="400050" cy="400050"/>
          </a:xfrm>
          <a:prstGeom prst="roundRect">
            <a:avLst>
              <a:gd name="adj" fmla="val 22854857"/>
            </a:avLst>
          </a:prstGeom>
          <a:solidFill>
            <a:srgbClr val="FF6BD8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89" y="4878110"/>
            <a:ext cx="180023" cy="22502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00075" y="5323999"/>
            <a:ext cx="169902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Bilingual Support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600075" y="5665708"/>
            <a:ext cx="641913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interaction in Hindi &amp; English (text + voice).</a:t>
            </a:r>
            <a:endParaRPr lang="en-US" sz="1050" dirty="0"/>
          </a:p>
        </p:txBody>
      </p:sp>
      <p:sp>
        <p:nvSpPr>
          <p:cNvPr id="19" name="Shape 14"/>
          <p:cNvSpPr/>
          <p:nvPr/>
        </p:nvSpPr>
        <p:spPr>
          <a:xfrm>
            <a:off x="466725" y="6145768"/>
            <a:ext cx="6685836" cy="1355169"/>
          </a:xfrm>
          <a:prstGeom prst="roundRect">
            <a:avLst>
              <a:gd name="adj" fmla="val 1476"/>
            </a:avLst>
          </a:prstGeom>
          <a:solidFill>
            <a:srgbClr val="2E2E2F"/>
          </a:solidFill>
          <a:ln/>
        </p:spPr>
      </p:sp>
      <p:sp>
        <p:nvSpPr>
          <p:cNvPr id="20" name="Shape 15"/>
          <p:cNvSpPr/>
          <p:nvPr/>
        </p:nvSpPr>
        <p:spPr>
          <a:xfrm>
            <a:off x="600075" y="6279118"/>
            <a:ext cx="400050" cy="400050"/>
          </a:xfrm>
          <a:prstGeom prst="roundRect">
            <a:avLst>
              <a:gd name="adj" fmla="val 22854857"/>
            </a:avLst>
          </a:prstGeom>
          <a:solidFill>
            <a:srgbClr val="FF6BD8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89" y="6366629"/>
            <a:ext cx="180023" cy="22502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00075" y="6812518"/>
            <a:ext cx="289833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Group Collaboration &amp; Quizzes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600075" y="7154227"/>
            <a:ext cx="641913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Engage with peers and test knowledge together.</a:t>
            </a:r>
            <a:endParaRPr lang="en-US" sz="105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459" y="1133475"/>
            <a:ext cx="6685836" cy="66858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2235" y="111442"/>
            <a:ext cx="7445931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Our Approach: How AI StudyBuddy Works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1" y="573260"/>
            <a:ext cx="13691235" cy="567630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431" y="4870308"/>
            <a:ext cx="681396" cy="6813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1847" y="5019363"/>
            <a:ext cx="3066280" cy="38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User Output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0252013" y="4827720"/>
            <a:ext cx="3461489" cy="76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Feature Integration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524" y="4870308"/>
            <a:ext cx="681396" cy="6813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72269" y="2402804"/>
            <a:ext cx="3066280" cy="38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AI Processing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152" y="2240121"/>
            <a:ext cx="681396" cy="68139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91847" y="2416432"/>
            <a:ext cx="3066280" cy="38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Collection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709" y="2267376"/>
            <a:ext cx="681396" cy="68139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69582" y="6104428"/>
            <a:ext cx="13418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050" dirty="0"/>
          </a:p>
        </p:txBody>
      </p:sp>
      <p:sp>
        <p:nvSpPr>
          <p:cNvPr id="13" name="Shape 6"/>
          <p:cNvSpPr/>
          <p:nvPr/>
        </p:nvSpPr>
        <p:spPr>
          <a:xfrm>
            <a:off x="402431" y="6347077"/>
            <a:ext cx="6778466" cy="1524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4" name="Text 7"/>
          <p:cNvSpPr/>
          <p:nvPr/>
        </p:nvSpPr>
        <p:spPr>
          <a:xfrm>
            <a:off x="469583" y="6532398"/>
            <a:ext cx="2816423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Ingestion &amp; AI Modeling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469583" y="6850007"/>
            <a:ext cx="6778466" cy="42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collect comprehensive syllabus data and past year questions to train our AI models for advanced reasoning and bilingual response generation.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7516415" y="6108907"/>
            <a:ext cx="13418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050" dirty="0"/>
          </a:p>
        </p:txBody>
      </p:sp>
      <p:sp>
        <p:nvSpPr>
          <p:cNvPr id="17" name="Shape 10"/>
          <p:cNvSpPr/>
          <p:nvPr/>
        </p:nvSpPr>
        <p:spPr>
          <a:xfrm>
            <a:off x="7449323" y="6347452"/>
            <a:ext cx="6778585" cy="1524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8" name="Text 11"/>
          <p:cNvSpPr/>
          <p:nvPr/>
        </p:nvSpPr>
        <p:spPr>
          <a:xfrm>
            <a:off x="7449323" y="6502765"/>
            <a:ext cx="2816423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Multimodal Input Integration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7449322" y="6850006"/>
            <a:ext cx="6778585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can provide input via text, audio, scanned PDFs, or images, making the platform highly versatile.</a:t>
            </a:r>
            <a:endParaRPr lang="en-US" sz="1050" dirty="0"/>
          </a:p>
        </p:txBody>
      </p:sp>
      <p:sp>
        <p:nvSpPr>
          <p:cNvPr id="20" name="Text 13"/>
          <p:cNvSpPr/>
          <p:nvPr/>
        </p:nvSpPr>
        <p:spPr>
          <a:xfrm>
            <a:off x="469583" y="7227246"/>
            <a:ext cx="13418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050" dirty="0"/>
          </a:p>
        </p:txBody>
      </p:sp>
      <p:sp>
        <p:nvSpPr>
          <p:cNvPr id="21" name="Shape 14"/>
          <p:cNvSpPr/>
          <p:nvPr/>
        </p:nvSpPr>
        <p:spPr>
          <a:xfrm>
            <a:off x="469582" y="7412495"/>
            <a:ext cx="6778466" cy="1524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22" name="Text 15"/>
          <p:cNvSpPr/>
          <p:nvPr/>
        </p:nvSpPr>
        <p:spPr>
          <a:xfrm>
            <a:off x="469582" y="7610466"/>
            <a:ext cx="3118128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Personalized Roadmap Generation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469582" y="7855168"/>
            <a:ext cx="6778466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creates dynamic study plans and tracks progress with real-time analytics.</a:t>
            </a:r>
            <a:endParaRPr lang="en-US" sz="1050" dirty="0"/>
          </a:p>
        </p:txBody>
      </p:sp>
      <p:sp>
        <p:nvSpPr>
          <p:cNvPr id="24" name="Text 17"/>
          <p:cNvSpPr/>
          <p:nvPr/>
        </p:nvSpPr>
        <p:spPr>
          <a:xfrm>
            <a:off x="7449322" y="7221425"/>
            <a:ext cx="13418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04</a:t>
            </a:r>
            <a:endParaRPr lang="en-US" sz="1050" dirty="0"/>
          </a:p>
        </p:txBody>
      </p:sp>
      <p:sp>
        <p:nvSpPr>
          <p:cNvPr id="25" name="Shape 18"/>
          <p:cNvSpPr/>
          <p:nvPr/>
        </p:nvSpPr>
        <p:spPr>
          <a:xfrm>
            <a:off x="7449321" y="7412495"/>
            <a:ext cx="6778585" cy="1524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26" name="Text 19"/>
          <p:cNvSpPr/>
          <p:nvPr/>
        </p:nvSpPr>
        <p:spPr>
          <a:xfrm>
            <a:off x="7528708" y="7500496"/>
            <a:ext cx="2816423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Collaborative Learning Tools</a:t>
            </a:r>
            <a:endParaRPr lang="en-US" sz="1300" dirty="0"/>
          </a:p>
        </p:txBody>
      </p:sp>
      <p:sp>
        <p:nvSpPr>
          <p:cNvPr id="27" name="Text 20"/>
          <p:cNvSpPr/>
          <p:nvPr/>
        </p:nvSpPr>
        <p:spPr>
          <a:xfrm>
            <a:off x="7516413" y="7795999"/>
            <a:ext cx="6778585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Integrated features for group study, quizzes, and peer interaction to foster a supportive community.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0135" y="860465"/>
            <a:ext cx="12470130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Core Features: Empowering Every Aspirant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353" y="1925598"/>
            <a:ext cx="1317569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StudyBuddy offers a robust suite of features designed to cater to every aspect of competitive exam preparation. Each tool is crafted to provide maximum value and ease of use.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53" y="2824401"/>
            <a:ext cx="519589" cy="5195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06736" y="2947749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Doubt Solver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506736" y="3397091"/>
            <a:ext cx="3439239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Instant, step-by-step solutions for complex problems.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770" y="2824401"/>
            <a:ext cx="519589" cy="5195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85153" y="2947749"/>
            <a:ext cx="296037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Q&amp;A Recommendations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985153" y="3397091"/>
            <a:ext cx="3439358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 similar questions and past year paper analysis.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306" y="2824401"/>
            <a:ext cx="519589" cy="5195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63689" y="2947749"/>
            <a:ext cx="311610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Personalized Roadmap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0463689" y="3397091"/>
            <a:ext cx="3439239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Tailored study plans and adaptive learning paths.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53" y="4477822"/>
            <a:ext cx="519589" cy="51958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06736" y="4601170"/>
            <a:ext cx="264878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Bilingual Support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506736" y="5050512"/>
            <a:ext cx="3439239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text and voice interaction in Hindi &amp; English.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70" y="4477822"/>
            <a:ext cx="519589" cy="51958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985153" y="4601170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Multimedia Input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5985153" y="5050512"/>
            <a:ext cx="3439358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Scan handwritten notes or upload PDFs for analysis.</a:t>
            </a:r>
            <a:endParaRPr lang="en-US" sz="16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4306" y="4477822"/>
            <a:ext cx="519589" cy="519589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0463689" y="4601170"/>
            <a:ext cx="264878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Group Study Rooms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10463689" y="5050512"/>
            <a:ext cx="3439239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Collaborate, discuss, and learn with peers.</a:t>
            </a:r>
            <a:endParaRPr lang="en-US" sz="16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353" y="6131242"/>
            <a:ext cx="519589" cy="519589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506736" y="6254591"/>
            <a:ext cx="2804517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Real-time Progress</a:t>
            </a:r>
            <a:endParaRPr lang="en-US" sz="2000" dirty="0"/>
          </a:p>
        </p:txBody>
      </p:sp>
      <p:sp>
        <p:nvSpPr>
          <p:cNvPr id="24" name="Text 15"/>
          <p:cNvSpPr/>
          <p:nvPr/>
        </p:nvSpPr>
        <p:spPr>
          <a:xfrm>
            <a:off x="1506736" y="6703933"/>
            <a:ext cx="3439239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your performance and identify areas for improvement.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8680" y="544711"/>
            <a:ext cx="10993041" cy="618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Under the Hood: Our Robust Tech Stack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3301" y="1559719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StudyBuddy is built on a foundation of cutting-edge technologies, ensuring scalability, performance, and an intuitive user experience.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3301" y="2322195"/>
            <a:ext cx="6380321" cy="1583174"/>
          </a:xfrm>
          <a:prstGeom prst="roundRect">
            <a:avLst>
              <a:gd name="adj" fmla="val 1877"/>
            </a:avLst>
          </a:prstGeom>
          <a:solidFill>
            <a:srgbClr val="211E24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6161" y="2345055"/>
            <a:ext cx="792361" cy="1537454"/>
          </a:xfrm>
          <a:prstGeom prst="roundRect">
            <a:avLst>
              <a:gd name="adj" fmla="val 288"/>
            </a:avLst>
          </a:prstGeom>
          <a:solidFill>
            <a:srgbClr val="2E2E2F"/>
          </a:solidFill>
          <a:ln/>
        </p:spPr>
      </p:sp>
      <p:sp>
        <p:nvSpPr>
          <p:cNvPr id="6" name="Text 4"/>
          <p:cNvSpPr/>
          <p:nvPr/>
        </p:nvSpPr>
        <p:spPr>
          <a:xfrm>
            <a:off x="1706523" y="2543056"/>
            <a:ext cx="247602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AI Models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706523" y="3050619"/>
            <a:ext cx="534423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GPT-4o, Gemini, Hugging Face: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advanced reasoning and multilingual processing.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693301" y="4103370"/>
            <a:ext cx="6380321" cy="1583174"/>
          </a:xfrm>
          <a:prstGeom prst="roundRect">
            <a:avLst>
              <a:gd name="adj" fmla="val 1877"/>
            </a:avLst>
          </a:prstGeom>
          <a:solidFill>
            <a:srgbClr val="211E24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16161" y="4126230"/>
            <a:ext cx="792361" cy="1537454"/>
          </a:xfrm>
          <a:prstGeom prst="roundRect">
            <a:avLst>
              <a:gd name="adj" fmla="val 288"/>
            </a:avLst>
          </a:prstGeom>
          <a:solidFill>
            <a:srgbClr val="2E2E2F"/>
          </a:solidFill>
          <a:ln/>
        </p:spPr>
      </p:sp>
      <p:sp>
        <p:nvSpPr>
          <p:cNvPr id="10" name="Text 8"/>
          <p:cNvSpPr/>
          <p:nvPr/>
        </p:nvSpPr>
        <p:spPr>
          <a:xfrm>
            <a:off x="1706523" y="4324231"/>
            <a:ext cx="247602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Speech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706523" y="4831794"/>
            <a:ext cx="534423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Whisper (voice input), TTS (voice output):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Enabling seamless bilingual voice interaction.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3301" y="5884545"/>
            <a:ext cx="6380321" cy="1583174"/>
          </a:xfrm>
          <a:prstGeom prst="roundRect">
            <a:avLst>
              <a:gd name="adj" fmla="val 1877"/>
            </a:avLst>
          </a:prstGeom>
          <a:solidFill>
            <a:srgbClr val="211E24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16161" y="5907405"/>
            <a:ext cx="792361" cy="1537454"/>
          </a:xfrm>
          <a:prstGeom prst="roundRect">
            <a:avLst>
              <a:gd name="adj" fmla="val 288"/>
            </a:avLst>
          </a:prstGeom>
          <a:solidFill>
            <a:srgbClr val="2E2E2F"/>
          </a:solidFill>
          <a:ln/>
        </p:spPr>
      </p:sp>
      <p:sp>
        <p:nvSpPr>
          <p:cNvPr id="14" name="Text 12"/>
          <p:cNvSpPr/>
          <p:nvPr/>
        </p:nvSpPr>
        <p:spPr>
          <a:xfrm>
            <a:off x="1706523" y="6105406"/>
            <a:ext cx="247602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Vision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706523" y="6612969"/>
            <a:ext cx="534423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OCR Technology: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accurate extraction of text from handwritten notes and PDFs.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564398" y="2322195"/>
            <a:ext cx="6380321" cy="1583174"/>
          </a:xfrm>
          <a:prstGeom prst="roundRect">
            <a:avLst>
              <a:gd name="adj" fmla="val 1877"/>
            </a:avLst>
          </a:prstGeom>
          <a:solidFill>
            <a:srgbClr val="211E24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587258" y="2345055"/>
            <a:ext cx="792361" cy="1537454"/>
          </a:xfrm>
          <a:prstGeom prst="roundRect">
            <a:avLst>
              <a:gd name="adj" fmla="val 288"/>
            </a:avLst>
          </a:prstGeom>
          <a:solidFill>
            <a:srgbClr val="2E2E2F"/>
          </a:solidFill>
          <a:ln/>
        </p:spPr>
      </p:sp>
      <p:sp>
        <p:nvSpPr>
          <p:cNvPr id="18" name="Text 16"/>
          <p:cNvSpPr/>
          <p:nvPr/>
        </p:nvSpPr>
        <p:spPr>
          <a:xfrm>
            <a:off x="8577620" y="2543056"/>
            <a:ext cx="247602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Frontend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577620" y="3050619"/>
            <a:ext cx="534423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React + Tailwind CSS: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a responsive, modern, and intuitive user interface.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564398" y="4103370"/>
            <a:ext cx="6380321" cy="1583174"/>
          </a:xfrm>
          <a:prstGeom prst="roundRect">
            <a:avLst>
              <a:gd name="adj" fmla="val 1877"/>
            </a:avLst>
          </a:prstGeom>
          <a:solidFill>
            <a:srgbClr val="211E24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587258" y="4126230"/>
            <a:ext cx="792361" cy="1537454"/>
          </a:xfrm>
          <a:prstGeom prst="roundRect">
            <a:avLst>
              <a:gd name="adj" fmla="val 288"/>
            </a:avLst>
          </a:prstGeom>
          <a:solidFill>
            <a:srgbClr val="2E2E2F"/>
          </a:solidFill>
          <a:ln/>
        </p:spPr>
      </p:sp>
      <p:sp>
        <p:nvSpPr>
          <p:cNvPr id="22" name="Text 20"/>
          <p:cNvSpPr/>
          <p:nvPr/>
        </p:nvSpPr>
        <p:spPr>
          <a:xfrm>
            <a:off x="8577620" y="4324231"/>
            <a:ext cx="247602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Backend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577620" y="4831794"/>
            <a:ext cx="534423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FastAPI / Node.js: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Powering fast and efficient data processing and API services.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564398" y="5884545"/>
            <a:ext cx="6380321" cy="1583174"/>
          </a:xfrm>
          <a:prstGeom prst="roundRect">
            <a:avLst>
              <a:gd name="adj" fmla="val 1877"/>
            </a:avLst>
          </a:prstGeom>
          <a:solidFill>
            <a:srgbClr val="211E24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587258" y="5907405"/>
            <a:ext cx="792361" cy="1537454"/>
          </a:xfrm>
          <a:prstGeom prst="roundRect">
            <a:avLst>
              <a:gd name="adj" fmla="val 288"/>
            </a:avLst>
          </a:prstGeom>
          <a:solidFill>
            <a:srgbClr val="2E2E2F"/>
          </a:solidFill>
          <a:ln/>
        </p:spPr>
      </p:sp>
      <p:sp>
        <p:nvSpPr>
          <p:cNvPr id="26" name="Text 24"/>
          <p:cNvSpPr/>
          <p:nvPr/>
        </p:nvSpPr>
        <p:spPr>
          <a:xfrm>
            <a:off x="8577620" y="6105406"/>
            <a:ext cx="247602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Collaboration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8577620" y="6612969"/>
            <a:ext cx="534423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Firebase / WebRTC: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Facilitating real-time communication and group study features.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3505" y="127576"/>
            <a:ext cx="6970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Expected Outcomes: Transforming Exam Prep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67749" y="57007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StudyBuddy is designed to deliver tangible benefits, creating a more equitable and effective learning ecosystem for competitive exam aspirants.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528" y="618016"/>
            <a:ext cx="11009024" cy="511244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81399" y="5798447"/>
            <a:ext cx="88464" cy="99634"/>
          </a:xfrm>
          <a:prstGeom prst="roundRect">
            <a:avLst>
              <a:gd name="adj" fmla="val 16134"/>
            </a:avLst>
          </a:prstGeom>
          <a:solidFill>
            <a:srgbClr val="B80087"/>
          </a:solidFill>
          <a:ln/>
        </p:spPr>
      </p:sp>
      <p:sp>
        <p:nvSpPr>
          <p:cNvPr id="6" name="Text 3"/>
          <p:cNvSpPr/>
          <p:nvPr/>
        </p:nvSpPr>
        <p:spPr>
          <a:xfrm>
            <a:off x="5626537" y="5798447"/>
            <a:ext cx="1551503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 Confidence (without...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7441368" y="579856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F4FD1"/>
          </a:solidFill>
          <a:ln/>
        </p:spPr>
      </p:sp>
      <p:sp>
        <p:nvSpPr>
          <p:cNvPr id="8" name="Text 5"/>
          <p:cNvSpPr/>
          <p:nvPr/>
        </p:nvSpPr>
        <p:spPr>
          <a:xfrm>
            <a:off x="7718108" y="5798446"/>
            <a:ext cx="1461611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 Confidence (with AI)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18397" y="591191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illustrative chart shows the projected increase in student confidence and preparedness over time with the personalized guidance of AI StudyBuddy.</a:t>
            </a:r>
            <a:endParaRPr lang="en-US" sz="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6274817"/>
            <a:ext cx="283488" cy="2834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22008" y="638114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Affordable Prep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822007" y="6547788"/>
            <a:ext cx="409253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Quality education made accessible to all.</a:t>
            </a:r>
            <a:endParaRPr lang="en-US" sz="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11" y="6269695"/>
            <a:ext cx="283488" cy="2834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563474" y="637633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Inclusive Access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5577167" y="6558305"/>
            <a:ext cx="40926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Bridging the language gap with bilingual support.</a:t>
            </a:r>
            <a:endParaRPr lang="en-US" sz="8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4116" y="6353696"/>
            <a:ext cx="283488" cy="2834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99226" y="6365821"/>
            <a:ext cx="161532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Enhanced Efficiency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9998987" y="6549691"/>
            <a:ext cx="409253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Optimized learning paths and motivation.</a:t>
            </a:r>
            <a:endParaRPr lang="en-US" sz="8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34" y="6924145"/>
            <a:ext cx="283488" cy="28348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22008" y="6924145"/>
            <a:ext cx="187035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Collaborative Learning</a:t>
            </a:r>
            <a:endParaRPr lang="en-US" sz="1100" dirty="0"/>
          </a:p>
        </p:txBody>
      </p:sp>
      <p:sp>
        <p:nvSpPr>
          <p:cNvPr id="21" name="Text 14"/>
          <p:cNvSpPr/>
          <p:nvPr/>
        </p:nvSpPr>
        <p:spPr>
          <a:xfrm>
            <a:off x="822008" y="7090278"/>
            <a:ext cx="409253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Fostering peer support and interactive study.</a:t>
            </a:r>
            <a:endParaRPr lang="en-US" sz="8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343" y="6897515"/>
            <a:ext cx="283488" cy="28348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525631" y="6913113"/>
            <a:ext cx="195536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Democratizing Education</a:t>
            </a:r>
            <a:endParaRPr lang="en-US" sz="1100" dirty="0"/>
          </a:p>
        </p:txBody>
      </p:sp>
      <p:sp>
        <p:nvSpPr>
          <p:cNvPr id="24" name="Text 16"/>
          <p:cNvSpPr/>
          <p:nvPr/>
        </p:nvSpPr>
        <p:spPr>
          <a:xfrm>
            <a:off x="5525631" y="7065889"/>
            <a:ext cx="40926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Empowering aspirations across all demographics.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440" y="518993"/>
            <a:ext cx="7823121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7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Projected Impact: Reaching Millions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0440" y="1981438"/>
            <a:ext cx="782312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StudyBuddy is poised to make a significant difference in the lives of millions, fostering a more equitable and successful educational landscape.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0440" y="2797612"/>
            <a:ext cx="7823121" cy="1087398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6" name="Text 3"/>
          <p:cNvSpPr/>
          <p:nvPr/>
        </p:nvSpPr>
        <p:spPr>
          <a:xfrm>
            <a:off x="849154" y="2986326"/>
            <a:ext cx="438483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Millions of Aspirants Supported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49154" y="3394353"/>
            <a:ext cx="744569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Scalable platform to reach a vast student base nationwide.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0440" y="4073723"/>
            <a:ext cx="7823121" cy="1087398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849154" y="4262438"/>
            <a:ext cx="35361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Rural + Urban Inclusivity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49154" y="4670465"/>
            <a:ext cx="744569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Breaking geographical barriers with accessible education.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60440" y="5349835"/>
            <a:ext cx="7823121" cy="1087398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12" name="Text 9"/>
          <p:cNvSpPr/>
          <p:nvPr/>
        </p:nvSpPr>
        <p:spPr>
          <a:xfrm>
            <a:off x="849154" y="5538549"/>
            <a:ext cx="49506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Reduces Reliance on Costly Coaching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49154" y="5946577"/>
            <a:ext cx="744569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Providing a high-quality, affordable alternative.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0440" y="6625947"/>
            <a:ext cx="7823121" cy="1087398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15" name="Text 12"/>
          <p:cNvSpPr/>
          <p:nvPr/>
        </p:nvSpPr>
        <p:spPr>
          <a:xfrm>
            <a:off x="849154" y="6814661"/>
            <a:ext cx="35361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Boosts Exam Success Rates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849154" y="7222688"/>
            <a:ext cx="744569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Personalized guidance leads to improved performance.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83</TotalTime>
  <Words>841</Words>
  <Application>Microsoft Office PowerPoint</Application>
  <PresentationFormat>Custom</PresentationFormat>
  <Paragraphs>121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Fira Mono Medium</vt:lpstr>
      <vt:lpstr>Calibri</vt:lpstr>
      <vt:lpstr>Fira Mono Light</vt:lpstr>
      <vt:lpstr>Arial</vt:lpstr>
      <vt:lpstr>Fira Sans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bhumika mate</dc:creator>
  <cp:lastModifiedBy>bhumika mate</cp:lastModifiedBy>
  <cp:revision>3</cp:revision>
  <dcterms:created xsi:type="dcterms:W3CDTF">2025-09-05T13:17:45Z</dcterms:created>
  <dcterms:modified xsi:type="dcterms:W3CDTF">2025-09-05T14:56:24Z</dcterms:modified>
</cp:coreProperties>
</file>